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swald"/>
      <p:regular r:id="rId25"/>
      <p:bold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3745ef7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3745ef7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3620f2e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3620f2e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3620f2e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3620f2e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3620f2e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3620f2e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3745ef75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3745ef75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3745ef75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3745ef7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745ef75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745ef75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3745ef7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3745ef7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3745ef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3745ef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3620f2e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3620f2e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ed6690e77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ed6690e7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ed6690e7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ed6690e7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ed6690e7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ed6690e7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3745ef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3745ef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3745ef7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3745ef7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3745ef7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3745ef7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3745ef7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3745ef7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3620f2e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3620f2e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2" name="Google Shape;4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" name="Google Shape;4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6" name="Google Shape;206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9" name="Google Shape;249;p7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7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1" name="Google Shape;251;p7"/>
          <p:cNvSpPr txBox="1"/>
          <p:nvPr>
            <p:ph idx="3" type="body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O0Y1RHMjoPPDK30uRjxUAbre9MadcZOR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Gv5Jaj0IEuZQ3GO08Cfg6C0_YEcWzpAT/view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frLoII06qAiiluXFwQ8MM827v2AvmG00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9.jp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hyperlink" Target="http://drive.google.com/file/d/1PZtHPgmNAgTnz5w5E6n8d9K7-JW0wlmU/view" TargetMode="External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type="ctrTitle"/>
          </p:nvPr>
        </p:nvSpPr>
        <p:spPr>
          <a:xfrm>
            <a:off x="3222000" y="278137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Helios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9" name="Google Shape;469;p14"/>
          <p:cNvSpPr txBox="1"/>
          <p:nvPr>
            <p:ph idx="4294967295" type="subTitle"/>
          </p:nvPr>
        </p:nvSpPr>
        <p:spPr>
          <a:xfrm>
            <a:off x="311700" y="3879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Aliya Chambless, Tyler Jacobson, Stephen Sun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>
            <p:ph type="title"/>
          </p:nvPr>
        </p:nvSpPr>
        <p:spPr>
          <a:xfrm>
            <a:off x="1073700" y="1956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Stepper Motors</a:t>
            </a:r>
            <a:endParaRPr sz="2400"/>
          </a:p>
        </p:txBody>
      </p:sp>
      <p:sp>
        <p:nvSpPr>
          <p:cNvPr id="533" name="Google Shape;533;p23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3"/>
          <p:cNvSpPr txBox="1"/>
          <p:nvPr>
            <p:ph idx="2" type="body"/>
          </p:nvPr>
        </p:nvSpPr>
        <p:spPr>
          <a:xfrm>
            <a:off x="240175" y="1031050"/>
            <a:ext cx="35523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1 stepper not strong enough to raise/lower blinds at all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Default stepper library only allows 1 stepper motor to move at a time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Workaround: Setting up 2 steppers to work in parallel - reversing the connections to change the direction</a:t>
            </a:r>
            <a:endParaRPr/>
          </a:p>
        </p:txBody>
      </p:sp>
      <p:pic>
        <p:nvPicPr>
          <p:cNvPr id="535" name="Google Shape;535;p23" title="IMG_926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67" y="1090313"/>
            <a:ext cx="5267333" cy="29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400" y="2267600"/>
            <a:ext cx="2862276" cy="21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Tone</a:t>
            </a:r>
            <a:endParaRPr/>
          </a:p>
        </p:txBody>
      </p:sp>
      <p:sp>
        <p:nvSpPr>
          <p:cNvPr id="542" name="Google Shape;542;p24"/>
          <p:cNvSpPr txBox="1"/>
          <p:nvPr>
            <p:ph idx="1" type="body"/>
          </p:nvPr>
        </p:nvSpPr>
        <p:spPr>
          <a:xfrm>
            <a:off x="335250" y="1669975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Original signal processing did not work with the LCD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the built in tone library instead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Modified tone library to output sine wave</a:t>
            </a:r>
            <a:endParaRPr/>
          </a:p>
        </p:txBody>
      </p:sp>
      <p:sp>
        <p:nvSpPr>
          <p:cNvPr id="543" name="Google Shape;543;p24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400" y="1293500"/>
            <a:ext cx="5296699" cy="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925" y="2439751"/>
            <a:ext cx="2544875" cy="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"/>
          <p:cNvSpPr txBox="1"/>
          <p:nvPr>
            <p:ph type="title"/>
          </p:nvPr>
        </p:nvSpPr>
        <p:spPr>
          <a:xfrm>
            <a:off x="-1575275" y="4324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Clock Display Code</a:t>
            </a:r>
            <a:endParaRPr/>
          </a:p>
        </p:txBody>
      </p:sp>
      <p:sp>
        <p:nvSpPr>
          <p:cNvPr id="551" name="Google Shape;551;p25"/>
          <p:cNvSpPr txBox="1"/>
          <p:nvPr>
            <p:ph idx="1" type="body"/>
          </p:nvPr>
        </p:nvSpPr>
        <p:spPr>
          <a:xfrm>
            <a:off x="89725" y="1148200"/>
            <a:ext cx="29358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millis() instead of delay() to track seconds so buttons can be pressed any 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Tracked hours, mins, seconds, and am/pm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am/pm flag changes at 12, hour resets at 1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Calculates alarm from voice control data, sends open / close command on alarm and snooze</a:t>
            </a:r>
            <a:endParaRPr sz="1700"/>
          </a:p>
        </p:txBody>
      </p:sp>
      <p:pic>
        <p:nvPicPr>
          <p:cNvPr id="552" name="Google Shape;5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50" y="735764"/>
            <a:ext cx="2749925" cy="36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200" y="1296050"/>
            <a:ext cx="2243400" cy="227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 txBox="1"/>
          <p:nvPr>
            <p:ph type="title"/>
          </p:nvPr>
        </p:nvSpPr>
        <p:spPr>
          <a:xfrm>
            <a:off x="-2180400" y="4324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Clock Build</a:t>
            </a:r>
            <a:endParaRPr/>
          </a:p>
        </p:txBody>
      </p:sp>
      <p:sp>
        <p:nvSpPr>
          <p:cNvPr id="559" name="Google Shape;559;p26"/>
          <p:cNvSpPr txBox="1"/>
          <p:nvPr>
            <p:ph idx="1" type="body"/>
          </p:nvPr>
        </p:nvSpPr>
        <p:spPr>
          <a:xfrm>
            <a:off x="89725" y="1148200"/>
            <a:ext cx="29358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Potentiometer</a:t>
            </a:r>
            <a:r>
              <a:rPr lang="en" sz="1700"/>
              <a:t> to control screen brightness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Buttons to set time, snooze, and stop alarm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Soldered buttons to ¼ size breadboard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3D print failed, </a:t>
            </a:r>
            <a:r>
              <a:rPr lang="en" sz="1700"/>
              <a:t>laser-</a:t>
            </a:r>
            <a:r>
              <a:rPr lang="en" sz="1700"/>
              <a:t>cut instead</a:t>
            </a:r>
            <a:endParaRPr sz="1700"/>
          </a:p>
        </p:txBody>
      </p:sp>
      <p:pic>
        <p:nvPicPr>
          <p:cNvPr id="560" name="Google Shape;560;p26"/>
          <p:cNvPicPr preferRelativeResize="0"/>
          <p:nvPr/>
        </p:nvPicPr>
        <p:blipFill rotWithShape="1">
          <a:blip r:embed="rId3">
            <a:alphaModFix/>
          </a:blip>
          <a:srcRect b="13002" l="0" r="10801" t="16405"/>
          <a:stretch/>
        </p:blipFill>
        <p:spPr>
          <a:xfrm>
            <a:off x="5421325" y="756400"/>
            <a:ext cx="3442526" cy="36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6"/>
          <p:cNvPicPr preferRelativeResize="0"/>
          <p:nvPr/>
        </p:nvPicPr>
        <p:blipFill rotWithShape="1">
          <a:blip r:embed="rId4">
            <a:alphaModFix/>
          </a:blip>
          <a:srcRect b="29343" l="23042" r="22993" t="25706"/>
          <a:stretch/>
        </p:blipFill>
        <p:spPr>
          <a:xfrm>
            <a:off x="3361750" y="756400"/>
            <a:ext cx="1812575" cy="181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6"/>
          <p:cNvPicPr preferRelativeResize="0"/>
          <p:nvPr/>
        </p:nvPicPr>
        <p:blipFill rotWithShape="1">
          <a:blip r:embed="rId5">
            <a:alphaModFix/>
          </a:blip>
          <a:srcRect b="0" l="6250" r="28226" t="23206"/>
          <a:stretch/>
        </p:blipFill>
        <p:spPr>
          <a:xfrm>
            <a:off x="3361750" y="2704000"/>
            <a:ext cx="1812574" cy="1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 txBox="1"/>
          <p:nvPr>
            <p:ph type="title"/>
          </p:nvPr>
        </p:nvSpPr>
        <p:spPr>
          <a:xfrm>
            <a:off x="-1650950" y="43665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</a:t>
            </a:r>
            <a:endParaRPr/>
          </a:p>
        </p:txBody>
      </p:sp>
      <p:sp>
        <p:nvSpPr>
          <p:cNvPr id="568" name="Google Shape;568;p27"/>
          <p:cNvSpPr txBox="1"/>
          <p:nvPr>
            <p:ph idx="1" type="body"/>
          </p:nvPr>
        </p:nvSpPr>
        <p:spPr>
          <a:xfrm>
            <a:off x="238400" y="1552950"/>
            <a:ext cx="30888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HC12 wireless communication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SoftwareSerial to send/receive byte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Defined a specific data format for transmitting data between the 2 Arduinos</a:t>
            </a:r>
            <a:endParaRPr/>
          </a:p>
        </p:txBody>
      </p:sp>
      <p:pic>
        <p:nvPicPr>
          <p:cNvPr id="569" name="Google Shape;569;p27"/>
          <p:cNvPicPr preferRelativeResize="0"/>
          <p:nvPr/>
        </p:nvPicPr>
        <p:blipFill rotWithShape="1">
          <a:blip r:embed="rId3">
            <a:alphaModFix/>
          </a:blip>
          <a:srcRect b="25816" l="7965" r="28157" t="26242"/>
          <a:stretch/>
        </p:blipFill>
        <p:spPr>
          <a:xfrm>
            <a:off x="6785125" y="2388802"/>
            <a:ext cx="2096951" cy="20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7"/>
          <p:cNvPicPr preferRelativeResize="0"/>
          <p:nvPr/>
        </p:nvPicPr>
        <p:blipFill rotWithShape="1">
          <a:blip r:embed="rId4">
            <a:alphaModFix/>
          </a:blip>
          <a:srcRect b="14013" l="0" r="0" t="12806"/>
          <a:stretch/>
        </p:blipFill>
        <p:spPr>
          <a:xfrm>
            <a:off x="6759313" y="290500"/>
            <a:ext cx="2148562" cy="20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7"/>
          <p:cNvPicPr preferRelativeResize="0"/>
          <p:nvPr/>
        </p:nvPicPr>
        <p:blipFill rotWithShape="1">
          <a:blip r:embed="rId5">
            <a:alphaModFix/>
          </a:blip>
          <a:srcRect b="0" l="14617" r="0" t="0"/>
          <a:stretch/>
        </p:blipFill>
        <p:spPr>
          <a:xfrm>
            <a:off x="3009525" y="1480850"/>
            <a:ext cx="3673600" cy="2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Control</a:t>
            </a:r>
            <a:endParaRPr/>
          </a:p>
        </p:txBody>
      </p:sp>
      <p:sp>
        <p:nvSpPr>
          <p:cNvPr id="577" name="Google Shape;577;p28"/>
          <p:cNvSpPr txBox="1"/>
          <p:nvPr>
            <p:ph idx="1" type="body"/>
          </p:nvPr>
        </p:nvSpPr>
        <p:spPr>
          <a:xfrm>
            <a:off x="281425" y="1552950"/>
            <a:ext cx="3981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Expanded upon what we had from project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Voice control used to control blind movement, rotation and alarm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Laptop with microphone as input device, Arduino as output device</a:t>
            </a:r>
            <a:endParaRPr/>
          </a:p>
        </p:txBody>
      </p:sp>
      <p:sp>
        <p:nvSpPr>
          <p:cNvPr id="578" name="Google Shape;578;p28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100" y="167849"/>
            <a:ext cx="1332275" cy="9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25" y="1552950"/>
            <a:ext cx="3132474" cy="27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Voice Control (cont.)</a:t>
            </a:r>
            <a:endParaRPr sz="2400"/>
          </a:p>
        </p:txBody>
      </p:sp>
      <p:sp>
        <p:nvSpPr>
          <p:cNvPr id="586" name="Google Shape;586;p29"/>
          <p:cNvSpPr txBox="1"/>
          <p:nvPr>
            <p:ph idx="1" type="body"/>
          </p:nvPr>
        </p:nvSpPr>
        <p:spPr>
          <a:xfrm>
            <a:off x="475150" y="1349925"/>
            <a:ext cx="8457600" cy="27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0" y="1349925"/>
            <a:ext cx="3713060" cy="32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150" y="1349925"/>
            <a:ext cx="5009526" cy="3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 Flow Chart</a:t>
            </a:r>
            <a:endParaRPr/>
          </a:p>
        </p:txBody>
      </p:sp>
      <p:pic>
        <p:nvPicPr>
          <p:cNvPr id="594" name="Google Shape;5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25" y="630150"/>
            <a:ext cx="5302950" cy="38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32" title="IMG_927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353875" cy="32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2" title="IMG_9274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25" y="152400"/>
            <a:ext cx="4353875" cy="326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Problem: </a:t>
            </a:r>
            <a:r>
              <a:rPr lang="en" sz="2400"/>
              <a:t>User &amp; Precedent Research </a:t>
            </a:r>
            <a:endParaRPr sz="2400"/>
          </a:p>
        </p:txBody>
      </p:sp>
      <p:sp>
        <p:nvSpPr>
          <p:cNvPr id="475" name="Google Shape;475;p15"/>
          <p:cNvSpPr txBox="1"/>
          <p:nvPr>
            <p:ph idx="1" type="body"/>
          </p:nvPr>
        </p:nvSpPr>
        <p:spPr>
          <a:xfrm>
            <a:off x="320725" y="1349925"/>
            <a:ext cx="83865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Ambient light outside may make it difficult for people to fall asleep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People may still want to be woken up by the sun…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/>
              <a:t>… but not at break of dawn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People may want to open/close the shades only for a limited time without having to move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Daytime nap, while changing, for insulation, during a Zoom meeting, etc.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Problem: User &amp; Precedent Research (cont.)</a:t>
            </a:r>
            <a:endParaRPr/>
          </a:p>
        </p:txBody>
      </p:sp>
      <p:pic>
        <p:nvPicPr>
          <p:cNvPr id="481" name="Google Shape;4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1349925"/>
            <a:ext cx="7992750" cy="20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6"/>
          <p:cNvSpPr txBox="1"/>
          <p:nvPr/>
        </p:nvSpPr>
        <p:spPr>
          <a:xfrm>
            <a:off x="366225" y="3399350"/>
            <a:ext cx="664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shades exist, but are expensive ($100s+)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require smart home system (above)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Helios</a:t>
            </a:r>
            <a:endParaRPr sz="4500"/>
          </a:p>
        </p:txBody>
      </p:sp>
      <p:pic>
        <p:nvPicPr>
          <p:cNvPr id="488" name="Google Shape;4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9575"/>
            <a:ext cx="1863633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033" y="83150"/>
            <a:ext cx="2235648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5" y="134325"/>
            <a:ext cx="2041525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7"/>
          <p:cNvPicPr preferRelativeResize="0"/>
          <p:nvPr/>
        </p:nvPicPr>
        <p:blipFill rotWithShape="1">
          <a:blip r:embed="rId6">
            <a:alphaModFix/>
          </a:blip>
          <a:srcRect b="0" l="12027" r="26731" t="0"/>
          <a:stretch/>
        </p:blipFill>
        <p:spPr>
          <a:xfrm>
            <a:off x="7130713" y="2949575"/>
            <a:ext cx="1600275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7"/>
          <p:cNvSpPr txBox="1"/>
          <p:nvPr>
            <p:ph idx="1" type="subTitle"/>
          </p:nvPr>
        </p:nvSpPr>
        <p:spPr>
          <a:xfrm>
            <a:off x="2145625" y="2652600"/>
            <a:ext cx="48555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Integrated, Inexpensive Smart Shade &amp; Alarm System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/>
          <p:nvPr>
            <p:ph type="title"/>
          </p:nvPr>
        </p:nvSpPr>
        <p:spPr>
          <a:xfrm>
            <a:off x="1073700" y="1956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Build - Constructing Frame</a:t>
            </a:r>
            <a:endParaRPr sz="2400"/>
          </a:p>
        </p:txBody>
      </p:sp>
      <p:pic>
        <p:nvPicPr>
          <p:cNvPr id="498" name="Google Shape;4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02" y="982525"/>
            <a:ext cx="2533597" cy="3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00" y="982526"/>
            <a:ext cx="2533601" cy="337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"/>
          <p:cNvSpPr txBox="1"/>
          <p:nvPr>
            <p:ph type="title"/>
          </p:nvPr>
        </p:nvSpPr>
        <p:spPr>
          <a:xfrm>
            <a:off x="1073700" y="33785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Build - Rotation Control</a:t>
            </a:r>
            <a:endParaRPr sz="2400"/>
          </a:p>
        </p:txBody>
      </p:sp>
      <p:pic>
        <p:nvPicPr>
          <p:cNvPr id="505" name="Google Shape;5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638" y="1124750"/>
            <a:ext cx="2295325" cy="30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9" title="IMG_347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301" y="1024013"/>
            <a:ext cx="1834826" cy="326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"/>
          <p:cNvSpPr txBox="1"/>
          <p:nvPr>
            <p:ph type="title"/>
          </p:nvPr>
        </p:nvSpPr>
        <p:spPr>
          <a:xfrm>
            <a:off x="1012200" y="2785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Build - Raising &amp; Lowering Blinds</a:t>
            </a:r>
            <a:endParaRPr sz="2400"/>
          </a:p>
        </p:txBody>
      </p:sp>
      <p:pic>
        <p:nvPicPr>
          <p:cNvPr id="512" name="Google Shape;5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39" y="952625"/>
            <a:ext cx="3137975" cy="3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54" y="952625"/>
            <a:ext cx="2440298" cy="32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"/>
          <p:cNvSpPr txBox="1"/>
          <p:nvPr>
            <p:ph type="title"/>
          </p:nvPr>
        </p:nvSpPr>
        <p:spPr>
          <a:xfrm>
            <a:off x="1073700" y="2548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Build - </a:t>
            </a:r>
            <a:r>
              <a:rPr lang="en" sz="2400"/>
              <a:t>Raising &amp; Lowering Blinds</a:t>
            </a:r>
            <a:r>
              <a:rPr lang="en" sz="2400"/>
              <a:t> (cont.)</a:t>
            </a:r>
            <a:endParaRPr sz="2400"/>
          </a:p>
        </p:txBody>
      </p:sp>
      <p:pic>
        <p:nvPicPr>
          <p:cNvPr id="519" name="Google Shape;5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824" y="846800"/>
            <a:ext cx="2587427" cy="344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75" y="893375"/>
            <a:ext cx="2457950" cy="33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"/>
          <p:cNvSpPr txBox="1"/>
          <p:nvPr>
            <p:ph type="title"/>
          </p:nvPr>
        </p:nvSpPr>
        <p:spPr>
          <a:xfrm>
            <a:off x="1073700" y="266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Build - Raising &amp; Lowering Blinds (cont.)</a:t>
            </a:r>
            <a:endParaRPr/>
          </a:p>
        </p:txBody>
      </p:sp>
      <p:pic>
        <p:nvPicPr>
          <p:cNvPr id="526" name="Google Shape;5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43" y="1071000"/>
            <a:ext cx="2348056" cy="31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950" y="1090312"/>
            <a:ext cx="2222150" cy="296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